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handoutMasterIdLst>
    <p:handoutMasterId r:id="rId15"/>
  </p:handoutMasterIdLst>
  <p:sldIdLst>
    <p:sldId id="256" r:id="rId2"/>
    <p:sldId id="267" r:id="rId3"/>
    <p:sldId id="258" r:id="rId4"/>
    <p:sldId id="259" r:id="rId5"/>
    <p:sldId id="260" r:id="rId6"/>
    <p:sldId id="262" r:id="rId7"/>
    <p:sldId id="268" r:id="rId8"/>
    <p:sldId id="265" r:id="rId9"/>
    <p:sldId id="264" r:id="rId10"/>
    <p:sldId id="263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588"/>
    <a:srgbClr val="A62B21"/>
    <a:srgbClr val="7FA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51" autoAdjust="0"/>
  </p:normalViewPr>
  <p:slideViewPr>
    <p:cSldViewPr snapToGrid="0">
      <p:cViewPr varScale="1">
        <p:scale>
          <a:sx n="79" d="100"/>
          <a:sy n="79" d="100"/>
        </p:scale>
        <p:origin x="542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05050870723662E-2"/>
          <c:y val="6.1950369583344128E-2"/>
          <c:w val="0.71409989562548504"/>
          <c:h val="0.895458751328106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групп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F3-42C7-897C-CAC28046F99F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F3-42C7-897C-CAC28046F99F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F3-42C7-897C-CAC28046F99F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F3-42C7-897C-CAC28046F99F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AF3-42C7-897C-CAC28046F99F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AF3-42C7-897C-CAC28046F99F}"/>
              </c:ext>
            </c:extLst>
          </c:dPt>
          <c:dLbls>
            <c:dLbl>
              <c:idx val="0"/>
              <c:layout>
                <c:manualLayout>
                  <c:x val="2.7122279508365543E-2"/>
                  <c:y val="-0.158126418564845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F3-42C7-897C-CAC28046F99F}"/>
                </c:ext>
              </c:extLst>
            </c:dLbl>
            <c:dLbl>
              <c:idx val="1"/>
              <c:layout>
                <c:manualLayout>
                  <c:x val="-9.5331201143951994E-2"/>
                  <c:y val="3.18785793490471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AF3-42C7-897C-CAC28046F99F}"/>
                </c:ext>
              </c:extLst>
            </c:dLbl>
            <c:dLbl>
              <c:idx val="2"/>
              <c:layout>
                <c:manualLayout>
                  <c:x val="-5.3650808437992904E-4"/>
                  <c:y val="-5.84806924612127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AF3-42C7-897C-CAC28046F99F}"/>
                </c:ext>
              </c:extLst>
            </c:dLbl>
            <c:dLbl>
              <c:idx val="3"/>
              <c:layout>
                <c:manualLayout>
                  <c:x val="-1.8548625908888283E-2"/>
                  <c:y val="-4.31421281965081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AF3-42C7-897C-CAC28046F99F}"/>
                </c:ext>
              </c:extLst>
            </c:dLbl>
            <c:dLbl>
              <c:idx val="4"/>
              <c:layout>
                <c:manualLayout>
                  <c:x val="-4.6847182556229064E-2"/>
                  <c:y val="-4.9702944877351466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AF3-42C7-897C-CAC28046F99F}"/>
                </c:ext>
              </c:extLst>
            </c:dLbl>
            <c:dLbl>
              <c:idx val="5"/>
              <c:layout>
                <c:manualLayout>
                  <c:x val="-9.3496261185903623E-2"/>
                  <c:y val="8.0190089185264493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AF3-42C7-897C-CAC28046F99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F3-42C7-897C-CAC28046F99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642642216264747"/>
          <c:y val="0.53044835392485301"/>
          <c:w val="0.11567080627175706"/>
          <c:h val="0.4332203170280929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75A34-8D4D-4145-8CAE-A2CFD890A45B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A6688-77E6-40AC-A63B-EA851799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0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D51803-F272-466A-A099-62F4EE7C2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34011" cy="26487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E3FB94-2D3E-44EB-B346-358CF4DFF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6908" y="243692"/>
            <a:ext cx="2726515" cy="208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6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EB5A6C-DACB-4EB1-AAFD-4124B275D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64871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800" y="525823"/>
            <a:ext cx="832176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8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359" y="516856"/>
            <a:ext cx="473090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8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B9D30A-25CD-43EA-8692-D147C49D0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34753" cy="26487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550E29-51D8-47A0-B89F-3DB071385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5340" y="188874"/>
            <a:ext cx="2352855" cy="1802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73106" y="2803276"/>
            <a:ext cx="7553599" cy="10729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79EE64-9584-40B8-9041-64E499552D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657600"/>
            <a:ext cx="158922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14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9" y="272900"/>
            <a:ext cx="338967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5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4C07BD-9368-4861-AFF1-A7D9B9CCD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677" y="2410543"/>
            <a:ext cx="6724973" cy="241496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8963D5-C2BC-459E-85E1-836CF7019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1893" y="0"/>
            <a:ext cx="5340107" cy="2651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141" y="236800"/>
            <a:ext cx="762066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269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3576911-4EB2-48F9-B9D1-271E420BB5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28917" y="1833766"/>
            <a:ext cx="10249438" cy="1500187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Целевая группа</a:t>
            </a:r>
            <a:endParaRPr lang="ru-RU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F59D74AA-6844-445B-88F0-BC5F88337B1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942562" y="5158110"/>
            <a:ext cx="8518794" cy="107220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7730D7-7A8A-4394-8A1F-02E173CCE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48717" cy="6868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897" y="436809"/>
            <a:ext cx="872892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8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A05F28-CB71-4058-8EC6-F6648650B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9424"/>
            <a:ext cx="9065217" cy="1603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2C96B3-7692-4F05-B12B-4BD765FEA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5885" y="45872"/>
            <a:ext cx="6566115" cy="26517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523" y="437187"/>
            <a:ext cx="676105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43C3056C-44E4-487A-BE0A-B7869F824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102119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79EE64-9584-40B8-9041-64E499552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7600"/>
            <a:ext cx="1589227" cy="3200400"/>
          </a:xfrm>
          <a:prstGeom prst="rect">
            <a:avLst/>
          </a:prstGeom>
        </p:spPr>
      </p:pic>
      <p:sp>
        <p:nvSpPr>
          <p:cNvPr id="13" name="Диаграмма 12">
            <a:extLst>
              <a:ext uri="{FF2B5EF4-FFF2-40B4-BE49-F238E27FC236}">
                <a16:creationId xmlns:a16="http://schemas.microsoft.com/office/drawing/2014/main" id="{F0A7E36C-F7EA-4546-983C-DF21D557A8B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79607" y="1952625"/>
            <a:ext cx="3916363" cy="38340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836" y="438843"/>
            <a:ext cx="718780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BC5B56-A747-454B-97FA-844D07333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1956" y="0"/>
            <a:ext cx="2210044" cy="4450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797" y="441148"/>
            <a:ext cx="9571550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0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847C1C78-6960-473A-BE9E-AB9A41509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63" y="2758348"/>
            <a:ext cx="5087937" cy="3176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EE5C940B-0EBB-434B-92C3-CF431CB438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12190" y="2731426"/>
            <a:ext cx="3627438" cy="2913063"/>
          </a:xfrm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5D3AD7-5E1E-4F88-ADEF-F65545276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57564" y="3416845"/>
            <a:ext cx="4598719" cy="2283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826" y="426391"/>
            <a:ext cx="1044335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F6EE0D-CFC0-4457-9B1F-DD5F302688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2420" y="-1"/>
            <a:ext cx="2319580" cy="4671191"/>
          </a:xfrm>
          <a:prstGeom prst="rect">
            <a:avLst/>
          </a:prstGeom>
        </p:spPr>
      </p:pic>
      <p:sp>
        <p:nvSpPr>
          <p:cNvPr id="10" name="Текст 3">
            <a:extLst>
              <a:ext uri="{FF2B5EF4-FFF2-40B4-BE49-F238E27FC236}">
                <a16:creationId xmlns:a16="http://schemas.microsoft.com/office/drawing/2014/main" id="{88E9016E-3209-481A-ABA2-6F8648E6A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331" y="5568761"/>
            <a:ext cx="8319709" cy="8320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аблица 11">
            <a:extLst>
              <a:ext uri="{FF2B5EF4-FFF2-40B4-BE49-F238E27FC236}">
                <a16:creationId xmlns:a16="http://schemas.microsoft.com/office/drawing/2014/main" id="{2475244D-1C08-49A0-B555-3CF54D5DC80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84213" y="1968500"/>
            <a:ext cx="9591675" cy="32242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735" y="518516"/>
            <a:ext cx="1044335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474" y="518460"/>
            <a:ext cx="832176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4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6CCF9-D497-4DB0-AA90-06868515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1540B7-1A40-4959-A55B-D52CFE360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81A15-5DE8-4E42-9A20-0DC64B223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15A954-5C75-409E-BF3D-2C43FD0FA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F69E08-E6A9-4E2E-9372-F6B9B9DD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9A7C78-0796-46B4-BA9D-94A84AB1271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48845" y="4206235"/>
            <a:ext cx="5343155" cy="26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9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80" r:id="rId7"/>
    <p:sldLayoutId id="2147483675" r:id="rId8"/>
    <p:sldLayoutId id="2147483676" r:id="rId9"/>
    <p:sldLayoutId id="2147483681" r:id="rId10"/>
    <p:sldLayoutId id="2147483677" r:id="rId11"/>
    <p:sldLayoutId id="2147483678" r:id="rId12"/>
    <p:sldLayoutId id="214748368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1F43126-1CEF-487E-AEFF-D0838229B74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94561" y="2812211"/>
            <a:ext cx="7919222" cy="82813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НАИМЕНОВАНИЕ ПРОЕКТА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01F43126-1CEF-487E-AEFF-D0838229B74D}"/>
              </a:ext>
            </a:extLst>
          </p:cNvPr>
          <p:cNvSpPr txBox="1">
            <a:spLocks/>
          </p:cNvSpPr>
          <p:nvPr/>
        </p:nvSpPr>
        <p:spPr>
          <a:xfrm>
            <a:off x="490729" y="4244771"/>
            <a:ext cx="4757927" cy="828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A62B21"/>
                </a:solidFill>
                <a:latin typeface="+mn-lt"/>
              </a:rPr>
              <a:t>Имя Фамилия выступающего</a:t>
            </a:r>
            <a:endParaRPr lang="ru-RU" sz="2400" dirty="0">
              <a:solidFill>
                <a:srgbClr val="A62B21"/>
              </a:solidFill>
              <a:latin typeface="+mn-lt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01F43126-1CEF-487E-AEFF-D0838229B74D}"/>
              </a:ext>
            </a:extLst>
          </p:cNvPr>
          <p:cNvSpPr txBox="1">
            <a:spLocks/>
          </p:cNvSpPr>
          <p:nvPr/>
        </p:nvSpPr>
        <p:spPr>
          <a:xfrm>
            <a:off x="490729" y="5455834"/>
            <a:ext cx="3148584" cy="4429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A62B21"/>
                </a:solidFill>
                <a:latin typeface="+mn-lt"/>
              </a:rPr>
              <a:t>ФИО наставника</a:t>
            </a:r>
            <a:endParaRPr lang="ru-RU" sz="2400" dirty="0">
              <a:solidFill>
                <a:srgbClr val="A62B2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2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D8799387-B58F-42DE-BE5B-53A77951A78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0665" y="1505827"/>
            <a:ext cx="11352178" cy="2453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b="1" dirty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Каковы перспективы дальнейшего развития проекта? </a:t>
            </a:r>
            <a:r>
              <a:rPr lang="ru-RU" sz="2500" b="1" dirty="0" smtClean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Укажите </a:t>
            </a:r>
            <a:r>
              <a:rPr lang="ru-RU" sz="2500" b="1" dirty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всевозможные пути развития данного проекта и планы на будущее. Постарайся наиболее креативно оформить этот слайд и привлечь внимание экспертов </a:t>
            </a:r>
            <a:endParaRPr lang="ru-RU" sz="2500" b="1" dirty="0" smtClean="0">
              <a:solidFill>
                <a:srgbClr val="A62B2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2500" b="1" dirty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это может быть метальная карта, схема или креативный рисунок)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4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D46E8EA-A2F0-41B2-870D-E8C4983E4FC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9440" y="1965123"/>
            <a:ext cx="6314475" cy="20232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ИМЯ ФАМИЛИЯ – РОЛЬ В </a:t>
            </a:r>
            <a:r>
              <a:rPr lang="ru-RU" b="1" dirty="0" smtClean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КОМАНДЕ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ИМЯ ФАМИЛИЯ – РОЛЬ В КОМАНДЕ</a:t>
            </a:r>
          </a:p>
          <a:p>
            <a:pPr marL="0" indent="0">
              <a:buNone/>
            </a:pPr>
            <a:endParaRPr lang="ru-RU" b="1" dirty="0">
              <a:solidFill>
                <a:srgbClr val="A62B2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ИМЯ </a:t>
            </a:r>
            <a:r>
              <a:rPr lang="ru-RU" b="1" dirty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ФАМИЛИЯ – РОЛЬ В </a:t>
            </a:r>
            <a:r>
              <a:rPr lang="ru-RU" b="1" dirty="0" smtClean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КОМАНДЕ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ИМЯ ФАМИЛИЯ – РОЛЬ В КОМАНДЕ</a:t>
            </a:r>
          </a:p>
          <a:p>
            <a:pPr marL="0" indent="0">
              <a:buNone/>
            </a:pPr>
            <a:endParaRPr lang="ru-RU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3D46E8EA-A2F0-41B2-870D-E8C4983E4FCD}"/>
              </a:ext>
            </a:extLst>
          </p:cNvPr>
          <p:cNvSpPr txBox="1">
            <a:spLocks/>
          </p:cNvSpPr>
          <p:nvPr/>
        </p:nvSpPr>
        <p:spPr>
          <a:xfrm>
            <a:off x="689440" y="4902740"/>
            <a:ext cx="7348850" cy="583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Укажите наименование учебного заведения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1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01F43126-1CEF-487E-AEFF-D0838229B74D}"/>
              </a:ext>
            </a:extLst>
          </p:cNvPr>
          <p:cNvSpPr txBox="1">
            <a:spLocks/>
          </p:cNvSpPr>
          <p:nvPr/>
        </p:nvSpPr>
        <p:spPr>
          <a:xfrm>
            <a:off x="1862329" y="4264226"/>
            <a:ext cx="4757927" cy="17377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A62B21"/>
              </a:solidFill>
              <a:latin typeface="+mn-lt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3D46E8EA-A2F0-41B2-870D-E8C4983E4FCD}"/>
              </a:ext>
            </a:extLst>
          </p:cNvPr>
          <p:cNvSpPr txBox="1">
            <a:spLocks/>
          </p:cNvSpPr>
          <p:nvPr/>
        </p:nvSpPr>
        <p:spPr>
          <a:xfrm>
            <a:off x="1093782" y="4111759"/>
            <a:ext cx="6036592" cy="1792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ea typeface="Verdana" panose="020B0604030504040204" pitchFamily="34" charset="0"/>
                <a:cs typeface="Verdana" panose="020B0604030504040204" pitchFamily="34" charset="0"/>
              </a:rPr>
              <a:t>Контакты: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ФИО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Телефон: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e-mail</a:t>
            </a: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1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>
            <a:extLst>
              <a:ext uri="{FF2B5EF4-FFF2-40B4-BE49-F238E27FC236}">
                <a16:creationId xmlns:a16="http://schemas.microsoft.com/office/drawing/2014/main" id="{D8799387-B58F-42DE-BE5B-53A77951A78F}"/>
              </a:ext>
            </a:extLst>
          </p:cNvPr>
          <p:cNvSpPr txBox="1">
            <a:spLocks/>
          </p:cNvSpPr>
          <p:nvPr/>
        </p:nvSpPr>
        <p:spPr>
          <a:xfrm>
            <a:off x="690665" y="1505827"/>
            <a:ext cx="11352178" cy="245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300" b="1" dirty="0" smtClean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Поместите на этот слайд дополнительную текстовую информацию, схемы, </a:t>
            </a:r>
            <a:r>
              <a:rPr lang="ru-RU" sz="2300" b="1" dirty="0" err="1" smtClean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медиаматериалы</a:t>
            </a:r>
            <a:r>
              <a:rPr lang="ru-RU" sz="2300" b="1" dirty="0" smtClean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графики или таблицы, которые помогут при ответе на вопросы экспертной комиссии. </a:t>
            </a:r>
            <a:br>
              <a:rPr lang="ru-RU" sz="2300" b="1" dirty="0" smtClean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300" b="1" dirty="0" smtClean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300" b="1" dirty="0" smtClean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300" b="1" dirty="0" smtClean="0">
                <a:solidFill>
                  <a:srgbClr val="A62B2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Этот слайд не является обязательным. Если не используете слайд, просто удалите его.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4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6213" y="1962487"/>
            <a:ext cx="10289739" cy="134764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A62B21"/>
                </a:solidFill>
              </a:rPr>
              <a:t>Требуется описать сложившуюся ситуацию, которую возможно решить или улучшить в рамках реализации проекта* </a:t>
            </a:r>
            <a:endParaRPr lang="ru-RU" b="1" dirty="0">
              <a:solidFill>
                <a:srgbClr val="A62B21"/>
              </a:solidFill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756212" y="5260423"/>
            <a:ext cx="10289739" cy="1347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A62B21"/>
                </a:solidFill>
              </a:rPr>
              <a:t>* с помощью </a:t>
            </a:r>
            <a:r>
              <a:rPr lang="en-US" sz="2400" b="1" dirty="0" smtClean="0">
                <a:solidFill>
                  <a:srgbClr val="A62B21"/>
                </a:solidFill>
              </a:rPr>
              <a:t>QR – </a:t>
            </a:r>
            <a:r>
              <a:rPr lang="ru-RU" sz="2400" b="1" dirty="0" smtClean="0">
                <a:solidFill>
                  <a:srgbClr val="A62B21"/>
                </a:solidFill>
              </a:rPr>
              <a:t>кода можно сделать ссылку в </a:t>
            </a:r>
            <a:r>
              <a:rPr lang="en-US" sz="2400" b="1" dirty="0" smtClean="0">
                <a:solidFill>
                  <a:srgbClr val="A62B21"/>
                </a:solidFill>
              </a:rPr>
              <a:t>INTERNET</a:t>
            </a:r>
            <a:r>
              <a:rPr lang="ru-RU" sz="2400" b="1" dirty="0" smtClean="0">
                <a:solidFill>
                  <a:srgbClr val="A62B21"/>
                </a:solidFill>
              </a:rPr>
              <a:t> на материалы статьи, исследования в данной области</a:t>
            </a:r>
            <a:endParaRPr lang="ru-RU" sz="2400" b="1" dirty="0">
              <a:solidFill>
                <a:srgbClr val="A62B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CF7638-AC8D-4B58-BA91-5914B77FC2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130" y="1491795"/>
            <a:ext cx="10359685" cy="294304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A62B21"/>
                </a:solidFill>
                <a:latin typeface="+mn-lt"/>
              </a:rPr>
              <a:t>Кратко сформулируйте цель вашего проекта одним предложением и перечислите поставленные задачи</a:t>
            </a:r>
            <a:endParaRPr lang="ru-RU" sz="2800" b="1" dirty="0">
              <a:solidFill>
                <a:srgbClr val="A62B2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76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CF7638-AC8D-4B58-BA91-5914B77FC276}"/>
              </a:ext>
            </a:extLst>
          </p:cNvPr>
          <p:cNvSpPr txBox="1">
            <a:spLocks/>
          </p:cNvSpPr>
          <p:nvPr/>
        </p:nvSpPr>
        <p:spPr>
          <a:xfrm>
            <a:off x="741131" y="2205027"/>
            <a:ext cx="4589821" cy="2531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A62B21"/>
                </a:solidFill>
                <a:latin typeface="+mn-lt"/>
              </a:rPr>
              <a:t>Ваши целевые группы в виде списка конкретных заинтересованных потребителей и занимаемая доля</a:t>
            </a:r>
            <a:endParaRPr lang="ru-RU" sz="2800" b="1" dirty="0">
              <a:solidFill>
                <a:srgbClr val="A62B21"/>
              </a:solidFill>
              <a:latin typeface="+mn-lt"/>
            </a:endParaRPr>
          </a:p>
        </p:txBody>
      </p:sp>
      <p:graphicFrame>
        <p:nvGraphicFramePr>
          <p:cNvPr id="6" name="Объект 12">
            <a:extLst>
              <a:ext uri="{FF2B5EF4-FFF2-40B4-BE49-F238E27FC236}">
                <a16:creationId xmlns:a16="http://schemas.microsoft.com/office/drawing/2014/main" id="{78E3967B-78A1-9748-B1FA-8E9F86BA7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693247"/>
              </p:ext>
            </p:extLst>
          </p:nvPr>
        </p:nvGraphicFramePr>
        <p:xfrm>
          <a:off x="6014396" y="1324658"/>
          <a:ext cx="5345679" cy="4292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FCF7638-AC8D-4B58-BA91-5914B77FC276}"/>
              </a:ext>
            </a:extLst>
          </p:cNvPr>
          <p:cNvSpPr txBox="1">
            <a:spLocks/>
          </p:cNvSpPr>
          <p:nvPr/>
        </p:nvSpPr>
        <p:spPr>
          <a:xfrm>
            <a:off x="759420" y="1930361"/>
            <a:ext cx="5373024" cy="2531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A62B21"/>
                </a:solidFill>
                <a:latin typeface="+mn-lt"/>
              </a:rPr>
              <a:t>Опишите ваше решение проблемы в нескольких предложениях и добавьте иллюстрацию</a:t>
            </a:r>
            <a:endParaRPr lang="ru-RU" sz="2800" b="1" dirty="0">
              <a:solidFill>
                <a:srgbClr val="A62B21"/>
              </a:solidFill>
              <a:latin typeface="+mn-lt"/>
            </a:endParaRPr>
          </a:p>
        </p:txBody>
      </p:sp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id="{69CACE54-E6CA-974A-ABDD-1664A3197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911" y="2071377"/>
            <a:ext cx="4085193" cy="2463433"/>
          </a:xfrm>
          <a:prstGeom prst="rect">
            <a:avLst/>
          </a:prstGeom>
          <a:ln w="12700">
            <a:solidFill>
              <a:srgbClr val="373588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33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831D37E-4676-47D2-A614-04E71F9923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1777" y="2076588"/>
            <a:ext cx="4633912" cy="42672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A62B21"/>
                </a:solidFill>
              </a:rPr>
              <a:t>Добавьте фото созданного изделия, прототипа или 3</a:t>
            </a:r>
            <a:r>
              <a:rPr lang="en-US" b="1" dirty="0" smtClean="0">
                <a:solidFill>
                  <a:srgbClr val="A62B21"/>
                </a:solidFill>
              </a:rPr>
              <a:t>D – </a:t>
            </a:r>
            <a:r>
              <a:rPr lang="ru-RU" b="1" dirty="0" smtClean="0">
                <a:solidFill>
                  <a:srgbClr val="A62B21"/>
                </a:solidFill>
              </a:rPr>
              <a:t>модели</a:t>
            </a:r>
          </a:p>
          <a:p>
            <a:pPr marL="0" indent="0">
              <a:buNone/>
            </a:pPr>
            <a:endParaRPr lang="ru-RU" b="1" dirty="0">
              <a:solidFill>
                <a:srgbClr val="A62B2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A62B21"/>
                </a:solidFill>
              </a:rPr>
              <a:t>Также можно добавить медиа с небольшим рассказом о решении</a:t>
            </a:r>
            <a:endParaRPr lang="ru-RU" b="1" dirty="0">
              <a:solidFill>
                <a:srgbClr val="A62B21"/>
              </a:solidFill>
            </a:endParaRPr>
          </a:p>
        </p:txBody>
      </p:sp>
      <p:pic>
        <p:nvPicPr>
          <p:cNvPr id="5" name="Объект 6" descr="РАЦИОНАЛЬНОСТЬ ВНЕДРЕНИЯ &lt;strong&gt;ДЕТАЛЕЙ&lt;/strong&gt;, С ПРОСТОЙ ГЕОМЕТРИЧЕСКОЙ ...">
            <a:extLst>
              <a:ext uri="{FF2B5EF4-FFF2-40B4-BE49-F238E27FC236}">
                <a16:creationId xmlns:a16="http://schemas.microsoft.com/office/drawing/2014/main" id="{60706D86-83A2-1A4A-B543-5584AEDE9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8772" y="2276038"/>
            <a:ext cx="4334206" cy="2677920"/>
          </a:xfrm>
          <a:prstGeom prst="rect">
            <a:avLst/>
          </a:prstGeom>
          <a:ln w="12700">
            <a:solidFill>
              <a:srgbClr val="373588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83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772070" y="1779940"/>
            <a:ext cx="4085145" cy="31765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Достоинства: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A62B21"/>
                </a:solidFill>
              </a:rPr>
              <a:t>Укажите предполагаемые достоинства решения</a:t>
            </a:r>
            <a:endParaRPr lang="ru-RU" b="1" dirty="0">
              <a:solidFill>
                <a:srgbClr val="A62B21"/>
              </a:solidFill>
            </a:endParaRPr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6098223" y="1779940"/>
            <a:ext cx="3950449" cy="317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Недостатки: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>
                <a:solidFill>
                  <a:srgbClr val="A62B21"/>
                </a:solidFill>
              </a:rPr>
              <a:t>Укажите предполагаемые </a:t>
            </a:r>
            <a:r>
              <a:rPr lang="ru-RU" b="1" dirty="0" smtClean="0">
                <a:solidFill>
                  <a:srgbClr val="A62B21"/>
                </a:solidFill>
              </a:rPr>
              <a:t>недостатки  решения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1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B1FCFEB-6004-413C-9830-DC6CC8BB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967" y="5860591"/>
            <a:ext cx="5530180" cy="62775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A62B21"/>
                </a:solidFill>
              </a:rPr>
              <a:t>Аналогов может быть больше двух</a:t>
            </a:r>
          </a:p>
          <a:p>
            <a:r>
              <a:rPr lang="ru-RU" b="1" dirty="0" smtClean="0">
                <a:solidFill>
                  <a:srgbClr val="A62B21"/>
                </a:solidFill>
              </a:rPr>
              <a:t>Обязательно разместите фото аналогов</a:t>
            </a:r>
            <a:endParaRPr lang="ru-RU" b="1" dirty="0">
              <a:solidFill>
                <a:srgbClr val="A62B21"/>
              </a:solidFill>
            </a:endParaRPr>
          </a:p>
        </p:txBody>
      </p:sp>
      <p:sp>
        <p:nvSpPr>
          <p:cNvPr id="5" name="Google Shape;3453;p58">
            <a:extLst>
              <a:ext uri="{FF2B5EF4-FFF2-40B4-BE49-F238E27FC236}">
                <a16:creationId xmlns:a16="http://schemas.microsoft.com/office/drawing/2014/main" id="{D3FB34C3-869E-8D48-A765-0EF93F999CBC}"/>
              </a:ext>
            </a:extLst>
          </p:cNvPr>
          <p:cNvSpPr txBox="1">
            <a:spLocks/>
          </p:cNvSpPr>
          <p:nvPr/>
        </p:nvSpPr>
        <p:spPr>
          <a:xfrm>
            <a:off x="714967" y="1352111"/>
            <a:ext cx="3498384" cy="103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tamaran Black"/>
              <a:buNone/>
              <a:defRPr sz="2600" b="0" i="0" u="none" strike="noStrike" cap="none">
                <a:solidFill>
                  <a:schemeClr val="lt1"/>
                </a:solidFill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НАИМЕНОВАНИЕ АНАЛОГ 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6" name="Google Shape;3453;p58">
            <a:extLst>
              <a:ext uri="{FF2B5EF4-FFF2-40B4-BE49-F238E27FC236}">
                <a16:creationId xmlns:a16="http://schemas.microsoft.com/office/drawing/2014/main" id="{8C2962C6-26B1-1B4A-9490-A75404789AFB}"/>
              </a:ext>
            </a:extLst>
          </p:cNvPr>
          <p:cNvSpPr txBox="1">
            <a:spLocks/>
          </p:cNvSpPr>
          <p:nvPr/>
        </p:nvSpPr>
        <p:spPr>
          <a:xfrm>
            <a:off x="5952689" y="1322945"/>
            <a:ext cx="3498384" cy="103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tamaran Black"/>
              <a:buNone/>
              <a:defRPr sz="2600" b="0" i="0" u="none" strike="noStrike" cap="none">
                <a:solidFill>
                  <a:schemeClr val="lt1"/>
                </a:solidFill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НАИМЕНОВАНИЕАНАЛОГ 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7" name="Google Shape;3453;p58">
            <a:extLst>
              <a:ext uri="{FF2B5EF4-FFF2-40B4-BE49-F238E27FC236}">
                <a16:creationId xmlns:a16="http://schemas.microsoft.com/office/drawing/2014/main" id="{D3FB34C3-869E-8D48-A765-0EF93F999CBC}"/>
              </a:ext>
            </a:extLst>
          </p:cNvPr>
          <p:cNvSpPr txBox="1">
            <a:spLocks/>
          </p:cNvSpPr>
          <p:nvPr/>
        </p:nvSpPr>
        <p:spPr>
          <a:xfrm>
            <a:off x="714967" y="2443254"/>
            <a:ext cx="3498384" cy="320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tamaran Black"/>
              <a:buNone/>
              <a:defRPr sz="2600" b="0" i="0" u="none" strike="noStrike" cap="none">
                <a:solidFill>
                  <a:schemeClr val="lt1"/>
                </a:solidFill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ru-RU" sz="2800" b="1" dirty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Здесь вы можете привести в пример аналог вашего продукта. Укажите авторство (компанию) </a:t>
            </a:r>
          </a:p>
        </p:txBody>
      </p:sp>
      <p:sp>
        <p:nvSpPr>
          <p:cNvPr id="8" name="Google Shape;3453;p58">
            <a:extLst>
              <a:ext uri="{FF2B5EF4-FFF2-40B4-BE49-F238E27FC236}">
                <a16:creationId xmlns:a16="http://schemas.microsoft.com/office/drawing/2014/main" id="{D3FB34C3-869E-8D48-A765-0EF93F999CBC}"/>
              </a:ext>
            </a:extLst>
          </p:cNvPr>
          <p:cNvSpPr txBox="1">
            <a:spLocks/>
          </p:cNvSpPr>
          <p:nvPr/>
        </p:nvSpPr>
        <p:spPr>
          <a:xfrm>
            <a:off x="5952689" y="2443255"/>
            <a:ext cx="3498384" cy="320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tamaran Black"/>
              <a:buNone/>
              <a:defRPr sz="2600" b="0" i="0" u="none" strike="noStrike" cap="none">
                <a:solidFill>
                  <a:schemeClr val="lt1"/>
                </a:solidFill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ru-RU" sz="2800" b="1" dirty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Здесь вы можете привести в пример аналог вашего продукта. Укажите авторство (компанию) </a:t>
            </a:r>
          </a:p>
        </p:txBody>
      </p:sp>
    </p:spTree>
    <p:extLst>
      <p:ext uri="{BB962C8B-B14F-4D97-AF65-F5344CB8AC3E}">
        <p14:creationId xmlns:p14="http://schemas.microsoft.com/office/powerpoint/2010/main" val="3269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">
            <a:extLst>
              <a:ext uri="{FF2B5EF4-FFF2-40B4-BE49-F238E27FC236}">
                <a16:creationId xmlns:a16="http://schemas.microsoft.com/office/drawing/2014/main" id="{BCF25A3B-3354-8549-8A0B-BE6DF3094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00320"/>
              </p:ext>
            </p:extLst>
          </p:nvPr>
        </p:nvGraphicFramePr>
        <p:xfrm>
          <a:off x="830024" y="1465943"/>
          <a:ext cx="10313107" cy="3391709"/>
        </p:xfrm>
        <a:graphic>
          <a:graphicData uri="http://schemas.openxmlformats.org/drawingml/2006/table">
            <a:tbl>
              <a:tblPr firstRow="1"/>
              <a:tblGrid>
                <a:gridCol w="101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6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381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70000"/>
                        </a:lnSpc>
                        <a:tabLst>
                          <a:tab pos="1663700" algn="l"/>
                        </a:tabLst>
                        <a:defRPr sz="1800" b="0"/>
                      </a:pPr>
                      <a:r>
                        <a:rPr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№ </a:t>
                      </a:r>
                      <a:r>
                        <a:rPr sz="1600" b="1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п</a:t>
                      </a:r>
                      <a:r>
                        <a:rPr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/</a:t>
                      </a:r>
                      <a:r>
                        <a:rPr sz="1600" b="1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п</a:t>
                      </a:r>
                      <a:endParaRPr sz="16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600" b="1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Наименование</a:t>
                      </a:r>
                      <a:r>
                        <a:rPr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материалов</a:t>
                      </a:r>
                      <a:r>
                        <a:rPr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 (</a:t>
                      </a:r>
                      <a:r>
                        <a:rPr sz="1600" b="1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услуг</a:t>
                      </a:r>
                      <a:r>
                        <a:rPr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600" b="1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Количество</a:t>
                      </a:r>
                      <a:endParaRPr sz="16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600" b="1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Ед</a:t>
                      </a:r>
                      <a:r>
                        <a:rPr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sz="1600" b="1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измер</a:t>
                      </a:r>
                      <a:r>
                        <a:rPr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600" b="1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Цена</a:t>
                      </a:r>
                      <a:r>
                        <a:rPr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sz="1600" b="1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руб</a:t>
                      </a:r>
                      <a:r>
                        <a:rPr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600" b="1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Стоимость</a:t>
                      </a:r>
                      <a:r>
                        <a:rPr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sz="1600" b="1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руб</a:t>
                      </a:r>
                      <a:r>
                        <a:rPr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4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4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5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4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34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4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34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4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34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14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4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84703"/>
                  </a:ext>
                </a:extLst>
              </a:tr>
              <a:tr h="534794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400" b="1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 b="1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Итого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Verdana"/>
                          <a:cs typeface="Verdana"/>
                          <a:sym typeface="Verdana"/>
                        </a:rPr>
                        <a:t>:</a:t>
                      </a:r>
                      <a:endParaRPr sz="14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b="1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Google Shape;3453;p58">
            <a:extLst>
              <a:ext uri="{FF2B5EF4-FFF2-40B4-BE49-F238E27FC236}">
                <a16:creationId xmlns:a16="http://schemas.microsoft.com/office/drawing/2014/main" id="{054C907B-3487-574E-AB3B-62F548B3E1F1}"/>
              </a:ext>
            </a:extLst>
          </p:cNvPr>
          <p:cNvSpPr txBox="1">
            <a:spLocks/>
          </p:cNvSpPr>
          <p:nvPr/>
        </p:nvSpPr>
        <p:spPr>
          <a:xfrm>
            <a:off x="750868" y="4967518"/>
            <a:ext cx="8932540" cy="14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tamaran Black"/>
              <a:buNone/>
              <a:defRPr sz="2600" b="0" i="0" u="none" strike="noStrike" cap="none">
                <a:solidFill>
                  <a:schemeClr val="lt1"/>
                </a:solidFill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algn="just"/>
            <a:r>
              <a:rPr lang="ru-RU" sz="1600" b="1" dirty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Отразите в таблице </a:t>
            </a:r>
            <a:r>
              <a:rPr lang="ru-RU" sz="1600" b="1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стоимость основных материалов, дорогостоящих покупных изделий </a:t>
            </a:r>
            <a:r>
              <a:rPr lang="ru-RU" sz="1600" b="1" dirty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600" b="1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компонентов,</a:t>
            </a:r>
            <a:r>
              <a:rPr lang="ru-RU" sz="1600" b="1" baseline="0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программного обеспечения.</a:t>
            </a:r>
            <a:r>
              <a:rPr lang="ru-RU" sz="1600" b="1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Подведите </a:t>
            </a:r>
            <a:r>
              <a:rPr lang="ru-RU" sz="1600" b="1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итог </a:t>
            </a:r>
            <a:r>
              <a:rPr lang="ru-RU" sz="1600" b="1" i="0" u="none" strike="noStrike" kern="1200" cap="none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Catamaran Black"/>
              </a:rPr>
              <a:t>стоимости</a:t>
            </a:r>
            <a:r>
              <a:rPr lang="ru-RU" sz="1600" b="1" i="0" u="none" strike="noStrike" kern="1200" cap="none" baseline="0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Catamaran Black"/>
              </a:rPr>
              <a:t> вашего проекта</a:t>
            </a:r>
            <a:r>
              <a:rPr lang="ru-RU" sz="1600" b="1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1600" b="1" dirty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Сколько было потрачено на ваш проект в целом? </a:t>
            </a:r>
            <a:r>
              <a:rPr lang="ru-RU" sz="1600" b="1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Экспертам</a:t>
            </a:r>
            <a:r>
              <a:rPr lang="ru-RU" sz="1600" b="1" baseline="0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интересно увидеть</a:t>
            </a:r>
            <a:r>
              <a:rPr lang="ru-RU" sz="1600" b="1" baseline="0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расчёт и </a:t>
            </a:r>
            <a:r>
              <a:rPr lang="ru-RU" sz="1600" b="1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оценку </a:t>
            </a:r>
            <a:r>
              <a:rPr lang="ru-RU" sz="1600" b="1" dirty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вашего труда и стоимость вашего </a:t>
            </a:r>
            <a:r>
              <a:rPr lang="ru-RU" sz="1600" b="1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изделия, а также бизнес – план в свободной</a:t>
            </a:r>
            <a:r>
              <a:rPr lang="ru-RU" sz="1600" b="1" baseline="0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форме</a:t>
            </a:r>
            <a:r>
              <a:rPr lang="ru-RU" sz="1600" b="1" dirty="0" smtClean="0">
                <a:solidFill>
                  <a:srgbClr val="A62B2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A62B2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Montserrat Medium"/>
        <a:ea typeface=""/>
        <a:cs typeface=""/>
      </a:majorFont>
      <a:minorFont>
        <a:latin typeface="Montserrat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335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Catamaran Black</vt:lpstr>
      <vt:lpstr>Montserrat ExtraLight</vt:lpstr>
      <vt:lpstr>Montserrat Medium</vt:lpstr>
      <vt:lpstr>Verdana</vt:lpstr>
      <vt:lpstr>Тема Office</vt:lpstr>
      <vt:lpstr>НАИМЕНОВАНИЕ ПРОЕКТА</vt:lpstr>
      <vt:lpstr>Презентация PowerPoint</vt:lpstr>
      <vt:lpstr>Кратко сформулируйте цель вашего проекта одним предложением и перечислите поставленные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Bitfenix</dc:creator>
  <cp:lastModifiedBy>Пользователь Windows</cp:lastModifiedBy>
  <cp:revision>50</cp:revision>
  <dcterms:created xsi:type="dcterms:W3CDTF">2023-02-21T10:59:44Z</dcterms:created>
  <dcterms:modified xsi:type="dcterms:W3CDTF">2024-02-15T09:15:35Z</dcterms:modified>
</cp:coreProperties>
</file>